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673"/>
    <p:restoredTop sz="50000"/>
  </p:normalViewPr>
  <p:slideViewPr>
    <p:cSldViewPr snapToGrid="0" snapToObjects="1">
      <p:cViewPr varScale="1">
        <p:scale>
          <a:sx n="135" d="100"/>
          <a:sy n="135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537921-A5E8-6749-80CE-D724B2EC4C36}" type="datetimeFigureOut">
              <a:rPr lang="en-US" smtClean="0"/>
              <a:t>9/2/16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48A95-08B1-A24E-AAEE-6D5D05CE1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5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20B275-4ED4-284F-BC41-DE1651A065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3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2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2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14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twee reg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600">
                <a:solidFill>
                  <a:srgbClr val="FF0000"/>
                </a:solidFill>
              </a:defRPr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nl-NL" noProof="0" dirty="0"/>
          </a:p>
        </p:txBody>
      </p:sp>
      <p:pic>
        <p:nvPicPr>
          <p:cNvPr id="5" name="Afbeelding 7" descr="VUlogo_NL_Taglinezwart_Wit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640" y="5205414"/>
            <a:ext cx="2160587" cy="119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eperen 8"/>
          <p:cNvGrpSpPr>
            <a:grpSpLocks/>
          </p:cNvGrpSpPr>
          <p:nvPr userDrawn="1"/>
        </p:nvGrpSpPr>
        <p:grpSpPr bwMode="auto">
          <a:xfrm>
            <a:off x="-28575" y="6381750"/>
            <a:ext cx="5392738" cy="503239"/>
            <a:chOff x="-27963" y="6381328"/>
            <a:chExt cx="5392126" cy="504056"/>
          </a:xfrm>
        </p:grpSpPr>
        <p:sp>
          <p:nvSpPr>
            <p:cNvPr id="7" name="Slide Number Placeholder 3"/>
            <p:cNvSpPr txBox="1">
              <a:spLocks/>
            </p:cNvSpPr>
            <p:nvPr userDrawn="1"/>
          </p:nvSpPr>
          <p:spPr bwMode="auto">
            <a:xfrm>
              <a:off x="-27963" y="6381328"/>
              <a:ext cx="611119" cy="504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271463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20000"/>
                </a:spcBef>
                <a:defRPr/>
              </a:pPr>
              <a:fld id="{25995696-5035-674A-80D6-7593AA9E2044}" type="slidenum">
                <a:rPr lang="nl-NL" sz="1200" smtClean="0">
                  <a:solidFill>
                    <a:schemeClr val="bg1"/>
                  </a:solidFill>
                  <a:latin typeface="Calibri" charset="0"/>
                  <a:cs typeface="Calibri" charset="0"/>
                </a:rPr>
                <a:pPr eaLnBrk="1" hangingPunct="1">
                  <a:spcBef>
                    <a:spcPct val="20000"/>
                  </a:spcBef>
                  <a:defRPr/>
                </a:pPr>
                <a:t>‹#›</a:t>
              </a:fld>
              <a:endParaRPr lang="nl-NL" sz="1200" dirty="0" smtClean="0">
                <a:solidFill>
                  <a:schemeClr val="bg1"/>
                </a:solidFill>
                <a:latin typeface="Calibri" charset="0"/>
                <a:cs typeface="Calibri" charset="0"/>
              </a:endParaRPr>
            </a:p>
          </p:txBody>
        </p:sp>
        <p:sp>
          <p:nvSpPr>
            <p:cNvPr id="8" name="Footer Placeholder 2"/>
            <p:cNvSpPr txBox="1">
              <a:spLocks/>
            </p:cNvSpPr>
            <p:nvPr userDrawn="1"/>
          </p:nvSpPr>
          <p:spPr bwMode="auto">
            <a:xfrm>
              <a:off x="683156" y="6381328"/>
              <a:ext cx="4681007" cy="477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/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defRPr/>
              </a:pPr>
              <a:r>
                <a:rPr lang="nl-NL" sz="1200" dirty="0" smtClean="0">
                  <a:solidFill>
                    <a:schemeClr val="bg1"/>
                  </a:solidFill>
                  <a:latin typeface="Calibri" charset="0"/>
                  <a:cs typeface="Calibri" charset="0"/>
                </a:rPr>
                <a:t>Het begint met een idee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982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>
            <a:spLocks noChangeArrowheads="1"/>
          </p:cNvSpPr>
          <p:nvPr userDrawn="1"/>
        </p:nvSpPr>
        <p:spPr bwMode="auto">
          <a:xfrm>
            <a:off x="5614990" y="6625581"/>
            <a:ext cx="313213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nl-NL" sz="900" smtClean="0">
                <a:solidFill>
                  <a:schemeClr val="bg1"/>
                </a:solidFill>
              </a:rPr>
              <a:t>Vrije Universiteit Amsterdam</a:t>
            </a:r>
          </a:p>
        </p:txBody>
      </p:sp>
      <p:pic>
        <p:nvPicPr>
          <p:cNvPr id="6" name="Afbeelding 19" descr="VU_NL_400px-1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552" y="6237288"/>
            <a:ext cx="1033463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322909" y="1440000"/>
            <a:ext cx="8461093" cy="4968000"/>
          </a:xfrm>
        </p:spPr>
        <p:txBody>
          <a:bodyPr>
            <a:noAutofit/>
          </a:bodyPr>
          <a:lstStyle>
            <a:lvl1pPr marL="270000" indent="0">
              <a:spcBef>
                <a:spcPts val="0"/>
              </a:spcBef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70000" indent="-270000">
              <a:spcBef>
                <a:spcPts val="0"/>
              </a:spcBef>
              <a:buClr>
                <a:srgbClr val="C00000"/>
              </a:buClr>
              <a:buSzPct val="80000"/>
              <a:buFont typeface="Wingdings" charset="2"/>
              <a:buChar char="§"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-266700">
              <a:spcBef>
                <a:spcPts val="0"/>
              </a:spcBef>
              <a:buClr>
                <a:srgbClr val="C00000"/>
              </a:buClr>
              <a:buSzPct val="80000"/>
              <a:buFont typeface="Lucida Grande"/>
              <a:buChar char="&gt;"/>
              <a:defRPr sz="2000">
                <a:latin typeface="Calibri" panose="020F0502020204030204" pitchFamily="34" charset="0"/>
              </a:defRPr>
            </a:lvl3pPr>
            <a:lvl4pPr marL="809625" indent="-273050">
              <a:spcBef>
                <a:spcPts val="0"/>
              </a:spcBef>
              <a:buClr>
                <a:srgbClr val="C00000"/>
              </a:buClr>
              <a:buSzPct val="80000"/>
              <a:buFont typeface="Arial"/>
              <a:buChar char="&gt;"/>
              <a:defRPr sz="2000">
                <a:latin typeface="Calibri" panose="020F0502020204030204" pitchFamily="34" charset="0"/>
              </a:defRPr>
            </a:lvl4pPr>
            <a:lvl5pPr marL="1071563" indent="-261938">
              <a:spcBef>
                <a:spcPts val="0"/>
              </a:spcBef>
              <a:buClr>
                <a:srgbClr val="C00000"/>
              </a:buClr>
              <a:buSzPct val="80000"/>
              <a:buFont typeface="Arial"/>
              <a:buChar char="&gt;"/>
              <a:defRPr sz="200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65434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0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98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1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18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5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4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7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30C06-A31C-9A45-B2EA-17AB8FC18AD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AEC7A-9861-A64F-8D4B-6BA41040E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6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virtuoso.amp.ops.labs.vu.nl/conducto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virtuoso.amp.ops.labs.vu.nl/sparql" TargetMode="External"/><Relationship Id="rId4" Type="http://schemas.openxmlformats.org/officeDocument/2006/relationships/hyperlink" Target="https://github.com/DocumentingHistory/linkeddata-practice/blob/master/sparql.rq" TargetMode="External"/><Relationship Id="rId5" Type="http://schemas.openxmlformats.org/officeDocument/2006/relationships/hyperlink" Target="https://github.com/DocumentingHistory/linkeddata-practice/blob/master/sparql-combine.rq" TargetMode="External"/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yasgui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2276"/>
            <a:ext cx="9144000" cy="5146766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528" y="5215560"/>
            <a:ext cx="2159187" cy="1189382"/>
          </a:xfrm>
          <a:prstGeom prst="rect">
            <a:avLst/>
          </a:prstGeom>
        </p:spPr>
      </p:pic>
      <p:sp>
        <p:nvSpPr>
          <p:cNvPr id="11" name="Vrije vorm 10"/>
          <p:cNvSpPr/>
          <p:nvPr/>
        </p:nvSpPr>
        <p:spPr bwMode="auto">
          <a:xfrm>
            <a:off x="868365" y="1458345"/>
            <a:ext cx="196850" cy="98425"/>
          </a:xfrm>
          <a:custGeom>
            <a:avLst/>
            <a:gdLst>
              <a:gd name="connsiteX0" fmla="*/ 0 w 196850"/>
              <a:gd name="connsiteY0" fmla="*/ 3175 h 98425"/>
              <a:gd name="connsiteX1" fmla="*/ 95250 w 196850"/>
              <a:gd name="connsiteY1" fmla="*/ 98425 h 98425"/>
              <a:gd name="connsiteX2" fmla="*/ 196850 w 196850"/>
              <a:gd name="connsiteY2" fmla="*/ 0 h 98425"/>
              <a:gd name="connsiteX3" fmla="*/ 0 w 196850"/>
              <a:gd name="connsiteY3" fmla="*/ 3175 h 98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850" h="98425">
                <a:moveTo>
                  <a:pt x="0" y="3175"/>
                </a:moveTo>
                <a:lnTo>
                  <a:pt x="95250" y="98425"/>
                </a:lnTo>
                <a:lnTo>
                  <a:pt x="196850" y="0"/>
                </a:lnTo>
                <a:lnTo>
                  <a:pt x="0" y="3175"/>
                </a:lnTo>
                <a:close/>
              </a:path>
            </a:pathLst>
          </a:custGeom>
          <a:solidFill>
            <a:srgbClr val="0089CF">
              <a:alpha val="9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5" name="Titel 1"/>
          <p:cNvSpPr txBox="1">
            <a:spLocks/>
          </p:cNvSpPr>
          <p:nvPr/>
        </p:nvSpPr>
        <p:spPr bwMode="auto">
          <a:xfrm>
            <a:off x="360365" y="360363"/>
            <a:ext cx="6229163" cy="1108075"/>
          </a:xfrm>
          <a:prstGeom prst="rect">
            <a:avLst/>
          </a:prstGeom>
          <a:solidFill>
            <a:srgbClr val="0089CF">
              <a:alpha val="89804"/>
            </a:srgbClr>
          </a:solidFill>
        </p:spPr>
        <p:txBody>
          <a:bodyPr lIns="72000" tIns="46800" rIns="72000" bIns="46800" anchor="ctr">
            <a:normAutofit/>
          </a:bodyPr>
          <a:lstStyle>
            <a:lvl1pPr algn="l">
              <a:lnSpc>
                <a:spcPts val="3300"/>
              </a:lnSpc>
              <a:defRPr cap="all">
                <a:solidFill>
                  <a:schemeClr val="bg1"/>
                </a:solidFill>
              </a:defRPr>
            </a:lvl1pPr>
          </a:lstStyle>
          <a:p>
            <a:pPr marL="270000" defTabSz="457200" eaLnBrk="0" hangingPunct="0">
              <a:lnSpc>
                <a:spcPct val="100000"/>
              </a:lnSpc>
              <a:spcBef>
                <a:spcPts val="0"/>
              </a:spcBef>
              <a:defRPr/>
            </a:pPr>
            <a:r>
              <a:rPr lang="nl-NL" sz="4400" dirty="0" smtClean="0">
                <a:latin typeface="Calibri"/>
                <a:cs typeface="Calibri"/>
              </a:rPr>
              <a:t>Practical </a:t>
            </a:r>
            <a:r>
              <a:rPr lang="nl-NL" sz="4400" dirty="0" err="1" smtClean="0">
                <a:latin typeface="Calibri"/>
                <a:cs typeface="Calibri"/>
              </a:rPr>
              <a:t>session</a:t>
            </a:r>
            <a:endParaRPr lang="nl-NL" sz="4400" dirty="0" smtClean="0"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98949" y="5657671"/>
            <a:ext cx="33461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Albert </a:t>
            </a:r>
            <a:r>
              <a:rPr lang="en-US" dirty="0" err="1" smtClean="0"/>
              <a:t>Mero</a:t>
            </a:r>
            <a:r>
              <a:rPr lang="nl-NL" dirty="0" err="1" smtClean="0"/>
              <a:t>ño</a:t>
            </a:r>
            <a:r>
              <a:rPr lang="nl-NL" dirty="0" smtClean="0"/>
              <a:t> </a:t>
            </a:r>
            <a:r>
              <a:rPr lang="nl-NL" dirty="0" err="1" smtClean="0"/>
              <a:t>Peñuela</a:t>
            </a:r>
            <a:r>
              <a:rPr lang="nl-NL" dirty="0" smtClean="0"/>
              <a:t> et al.</a:t>
            </a:r>
            <a:endParaRPr lang="en-US" dirty="0" smtClean="0"/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Documenting History Workshop</a:t>
            </a:r>
          </a:p>
          <a:p>
            <a:pPr algn="ctr"/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Loughborough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University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05-09-2016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924464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endParaRPr lang="en-US" sz="2400" dirty="0" smtClean="0"/>
          </a:p>
          <a:p>
            <a:r>
              <a:rPr lang="en-US" sz="2400" dirty="0" smtClean="0"/>
              <a:t>In this practical session we will</a:t>
            </a:r>
          </a:p>
          <a:p>
            <a:endParaRPr lang="en-US" sz="2400" dirty="0"/>
          </a:p>
          <a:p>
            <a:pPr marL="612900" lvl="1" indent="-342900">
              <a:buFont typeface="Arial" charset="0"/>
              <a:buChar char="•"/>
            </a:pPr>
            <a:r>
              <a:rPr lang="en-US" sz="2400" dirty="0" smtClean="0"/>
              <a:t>Learn what is 5-star Linked Data, and</a:t>
            </a:r>
          </a:p>
          <a:p>
            <a:pPr marL="612900" lvl="1" indent="-342900">
              <a:buFont typeface="Arial" charset="0"/>
              <a:buChar char="•"/>
            </a:pPr>
            <a:r>
              <a:rPr lang="en-US" sz="2400" dirty="0" smtClean="0"/>
              <a:t>You’ll produce 5-star Linked Data yourselves!</a:t>
            </a:r>
            <a:endParaRPr lang="en-US" sz="2400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 bwMode="auto">
          <a:xfrm>
            <a:off x="2" y="6453595"/>
            <a:ext cx="611188" cy="4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714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fld id="{B0CD6B2D-E675-D544-B9CE-F8DE5395A406}" type="slidenum">
              <a:rPr lang="nl-NL" sz="1200">
                <a:latin typeface="Calibri" charset="0"/>
                <a:cs typeface="Calibri" charset="0"/>
              </a:rPr>
              <a:pPr eaLnBrk="1" hangingPunct="1">
                <a:spcBef>
                  <a:spcPct val="20000"/>
                </a:spcBef>
              </a:pPr>
              <a:t>2</a:t>
            </a:fld>
            <a:endParaRPr lang="nl-NL" sz="1200" dirty="0">
              <a:latin typeface="Calibri" charset="0"/>
              <a:cs typeface="Calibri" charset="0"/>
            </a:endParaRPr>
          </a:p>
        </p:txBody>
      </p:sp>
      <p:sp>
        <p:nvSpPr>
          <p:cNvPr id="10" name="Driehoekje"/>
          <p:cNvSpPr/>
          <p:nvPr/>
        </p:nvSpPr>
        <p:spPr>
          <a:xfrm flipV="1">
            <a:off x="617540" y="1197770"/>
            <a:ext cx="192087" cy="107951"/>
          </a:xfrm>
          <a:prstGeom prst="triangle">
            <a:avLst/>
          </a:prstGeom>
          <a:solidFill>
            <a:srgbClr val="0089CF">
              <a:alpha val="89804"/>
            </a:srgbClr>
          </a:solidFill>
          <a:ln w="6350"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107504" y="116632"/>
            <a:ext cx="8928992" cy="1080000"/>
          </a:xfrm>
          <a:prstGeom prst="rect">
            <a:avLst/>
          </a:prstGeom>
          <a:solidFill>
            <a:srgbClr val="0089CF">
              <a:alpha val="89804"/>
            </a:srgbClr>
          </a:solidFill>
          <a:ln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txBody>
          <a:bodyPr lIns="288000" tIns="144000" rIns="72000" bIns="72000" anchor="ctr">
            <a:normAutofit/>
          </a:bodyPr>
          <a:lstStyle>
            <a:lvl1pPr algn="l" defTabSz="457200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200" kern="1200" cap="all" baseline="0">
                <a:solidFill>
                  <a:schemeClr val="bg1"/>
                </a:solidFill>
                <a:latin typeface="Calibri"/>
                <a:ea typeface="ＭＳ Ｐゴシック" charset="-128"/>
                <a:cs typeface="Arial Narrow Bold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9pPr>
          </a:lstStyle>
          <a:p>
            <a:r>
              <a:rPr lang="en-US" dirty="0" smtClean="0">
                <a:cs typeface="Calibri"/>
              </a:rPr>
              <a:t>goals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32316153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768" y="631465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934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endParaRPr lang="en-US" sz="2400" dirty="0" smtClean="0"/>
          </a:p>
          <a:p>
            <a:r>
              <a:rPr lang="en-US" sz="2400" dirty="0" smtClean="0"/>
              <a:t>We’ll divide the exercise in 3 milestones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612900" indent="-342900">
              <a:buFont typeface="Arial" charset="0"/>
              <a:buChar char="•"/>
            </a:pPr>
            <a:r>
              <a:rPr lang="en-US" sz="2400" dirty="0" smtClean="0"/>
              <a:t>Data conversion</a:t>
            </a:r>
          </a:p>
          <a:p>
            <a:pPr marL="612900" indent="-342900">
              <a:buFont typeface="Arial" charset="0"/>
              <a:buChar char="•"/>
            </a:pPr>
            <a:r>
              <a:rPr lang="en-US" sz="2400" dirty="0" smtClean="0"/>
              <a:t>Data publication </a:t>
            </a:r>
          </a:p>
          <a:p>
            <a:pPr marL="612900" indent="-342900">
              <a:buFont typeface="Arial" charset="0"/>
              <a:buChar char="•"/>
            </a:pPr>
            <a:r>
              <a:rPr lang="en-US" sz="2400" dirty="0" smtClean="0"/>
              <a:t>Data querying</a:t>
            </a:r>
            <a:endParaRPr lang="en-US" sz="2400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 bwMode="auto">
          <a:xfrm>
            <a:off x="2" y="6453595"/>
            <a:ext cx="611188" cy="4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714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fld id="{B0CD6B2D-E675-D544-B9CE-F8DE5395A406}" type="slidenum">
              <a:rPr lang="nl-NL" sz="1200">
                <a:latin typeface="Calibri" charset="0"/>
                <a:cs typeface="Calibri" charset="0"/>
              </a:rPr>
              <a:pPr eaLnBrk="1" hangingPunct="1">
                <a:spcBef>
                  <a:spcPct val="20000"/>
                </a:spcBef>
              </a:pPr>
              <a:t>4</a:t>
            </a:fld>
            <a:endParaRPr lang="nl-NL" sz="1200" dirty="0">
              <a:latin typeface="Calibri" charset="0"/>
              <a:cs typeface="Calibri" charset="0"/>
            </a:endParaRPr>
          </a:p>
        </p:txBody>
      </p:sp>
      <p:sp>
        <p:nvSpPr>
          <p:cNvPr id="10" name="Driehoekje"/>
          <p:cNvSpPr/>
          <p:nvPr/>
        </p:nvSpPr>
        <p:spPr>
          <a:xfrm flipV="1">
            <a:off x="617540" y="1197770"/>
            <a:ext cx="192087" cy="107951"/>
          </a:xfrm>
          <a:prstGeom prst="triangle">
            <a:avLst/>
          </a:prstGeom>
          <a:solidFill>
            <a:srgbClr val="0089CF">
              <a:alpha val="89804"/>
            </a:srgbClr>
          </a:solidFill>
          <a:ln w="6350"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107504" y="116632"/>
            <a:ext cx="8928992" cy="1080000"/>
          </a:xfrm>
          <a:prstGeom prst="rect">
            <a:avLst/>
          </a:prstGeom>
          <a:solidFill>
            <a:srgbClr val="0089CF">
              <a:alpha val="89804"/>
            </a:srgbClr>
          </a:solidFill>
          <a:ln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txBody>
          <a:bodyPr lIns="288000" tIns="144000" rIns="72000" bIns="72000" anchor="ctr">
            <a:normAutofit/>
          </a:bodyPr>
          <a:lstStyle>
            <a:lvl1pPr algn="l" defTabSz="457200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200" kern="1200" cap="all" baseline="0">
                <a:solidFill>
                  <a:schemeClr val="bg1"/>
                </a:solidFill>
                <a:latin typeface="Calibri"/>
                <a:ea typeface="ＭＳ Ｐゴシック" charset="-128"/>
                <a:cs typeface="Arial Narrow Bold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9pPr>
          </a:lstStyle>
          <a:p>
            <a:r>
              <a:rPr lang="en-US" dirty="0" smtClean="0">
                <a:cs typeface="Calibri"/>
              </a:rPr>
              <a:t>assignments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34536452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Choose a </a:t>
            </a:r>
            <a:r>
              <a:rPr lang="en-US" sz="2400" b="1" dirty="0" smtClean="0"/>
              <a:t>dataset</a:t>
            </a:r>
            <a:r>
              <a:rPr lang="en-US" sz="2400" dirty="0" smtClean="0"/>
              <a:t> of your interest – your own is best!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(If you don’t have one, we’ll provide a sample)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Identify its </a:t>
            </a:r>
            <a:r>
              <a:rPr lang="en-US" sz="2400" b="1" dirty="0" smtClean="0"/>
              <a:t>format</a:t>
            </a:r>
            <a:r>
              <a:rPr lang="en-US" sz="2400" dirty="0" smtClean="0"/>
              <a:t> / data model: CSV, XLS, XML, SQL,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Find a suitable </a:t>
            </a:r>
            <a:r>
              <a:rPr lang="en-US" sz="2400" b="1" dirty="0" smtClean="0"/>
              <a:t>converter</a:t>
            </a:r>
            <a:r>
              <a:rPr lang="en-US" sz="2400" dirty="0" smtClean="0"/>
              <a:t> on the Web to transform that format to RDF/Turtle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(If there is none, your editor and typing will do)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Write down your </a:t>
            </a:r>
            <a:r>
              <a:rPr lang="en-US" sz="2400" b="1" dirty="0" smtClean="0"/>
              <a:t>mapping</a:t>
            </a:r>
            <a:r>
              <a:rPr lang="en-US" sz="2400" dirty="0" smtClean="0"/>
              <a:t> decisions: what vocabulary terms will you use? To what entities will you link to?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Set the appropriate parameters and </a:t>
            </a:r>
            <a:r>
              <a:rPr lang="en-US" sz="2400" b="1" dirty="0" smtClean="0"/>
              <a:t>execute</a:t>
            </a:r>
            <a:r>
              <a:rPr lang="en-US" sz="2400" dirty="0" smtClean="0"/>
              <a:t> the converter chosen at 4</a:t>
            </a:r>
          </a:p>
          <a:p>
            <a:pPr marL="727200" indent="-457200">
              <a:buFont typeface="+mj-lt"/>
              <a:buAutoNum type="arabicPeriod"/>
            </a:pPr>
            <a:r>
              <a:rPr lang="en-US" sz="2400" dirty="0" smtClean="0"/>
              <a:t>Get a </a:t>
            </a:r>
            <a:r>
              <a:rPr lang="en-US" sz="2400" b="1" dirty="0" smtClean="0"/>
              <a:t>.</a:t>
            </a:r>
            <a:r>
              <a:rPr lang="en-US" sz="2400" b="1" dirty="0" err="1" smtClean="0"/>
              <a:t>ttl</a:t>
            </a:r>
            <a:r>
              <a:rPr lang="en-US" sz="2400" dirty="0" smtClean="0"/>
              <a:t> file and treasure it: you’ve created your first Linked Data dataset!</a:t>
            </a:r>
            <a:endParaRPr lang="en-US" sz="1200" dirty="0" smtClean="0"/>
          </a:p>
          <a:p>
            <a:pPr marL="727200" indent="-4572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 bwMode="auto">
          <a:xfrm>
            <a:off x="2" y="6453595"/>
            <a:ext cx="611188" cy="4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714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fld id="{B0CD6B2D-E675-D544-B9CE-F8DE5395A406}" type="slidenum">
              <a:rPr lang="nl-NL" sz="1200">
                <a:latin typeface="Calibri" charset="0"/>
                <a:cs typeface="Calibri" charset="0"/>
              </a:rPr>
              <a:pPr eaLnBrk="1" hangingPunct="1">
                <a:spcBef>
                  <a:spcPct val="20000"/>
                </a:spcBef>
              </a:pPr>
              <a:t>5</a:t>
            </a:fld>
            <a:endParaRPr lang="nl-NL" sz="1200" dirty="0">
              <a:latin typeface="Calibri" charset="0"/>
              <a:cs typeface="Calibri" charset="0"/>
            </a:endParaRPr>
          </a:p>
        </p:txBody>
      </p:sp>
      <p:sp>
        <p:nvSpPr>
          <p:cNvPr id="10" name="Driehoekje"/>
          <p:cNvSpPr/>
          <p:nvPr/>
        </p:nvSpPr>
        <p:spPr>
          <a:xfrm flipV="1">
            <a:off x="617540" y="1197770"/>
            <a:ext cx="192087" cy="107951"/>
          </a:xfrm>
          <a:prstGeom prst="triangle">
            <a:avLst/>
          </a:prstGeom>
          <a:solidFill>
            <a:srgbClr val="0089CF">
              <a:alpha val="89804"/>
            </a:srgbClr>
          </a:solidFill>
          <a:ln w="6350"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107504" y="116632"/>
            <a:ext cx="8928992" cy="1080000"/>
          </a:xfrm>
          <a:prstGeom prst="rect">
            <a:avLst/>
          </a:prstGeom>
          <a:solidFill>
            <a:srgbClr val="0089CF">
              <a:alpha val="89804"/>
            </a:srgbClr>
          </a:solidFill>
          <a:ln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txBody>
          <a:bodyPr lIns="288000" tIns="144000" rIns="72000" bIns="72000" anchor="ctr">
            <a:normAutofit/>
          </a:bodyPr>
          <a:lstStyle>
            <a:lvl1pPr algn="l" defTabSz="457200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200" kern="1200" cap="all" baseline="0">
                <a:solidFill>
                  <a:schemeClr val="bg1"/>
                </a:solidFill>
                <a:latin typeface="Calibri"/>
                <a:ea typeface="ＭＳ Ｐゴシック" charset="-128"/>
                <a:cs typeface="Arial Narrow Bold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9pPr>
          </a:lstStyle>
          <a:p>
            <a:r>
              <a:rPr lang="en-US" dirty="0" smtClean="0">
                <a:cs typeface="Calibri"/>
              </a:rPr>
              <a:t>Milestone 1 – data conversion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04393119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endParaRPr lang="en-US" sz="2400" dirty="0" smtClean="0"/>
          </a:p>
          <a:p>
            <a:pPr marL="727200" indent="-457200">
              <a:buAutoNum type="arabicPeriod"/>
            </a:pPr>
            <a:r>
              <a:rPr lang="en-US" sz="2400" dirty="0" smtClean="0"/>
              <a:t>(If you are using the CLARIAH infrastructure, you may be able to skip this step)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Take your </a:t>
            </a:r>
            <a:r>
              <a:rPr lang="en-US" sz="2400" b="1" dirty="0" smtClean="0"/>
              <a:t>.</a:t>
            </a:r>
            <a:r>
              <a:rPr lang="en-US" sz="2400" b="1" dirty="0" err="1" smtClean="0"/>
              <a:t>ttl</a:t>
            </a:r>
            <a:r>
              <a:rPr lang="en-US" sz="2400" dirty="0" smtClean="0"/>
              <a:t> file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Think of a </a:t>
            </a:r>
            <a:r>
              <a:rPr lang="en-US" sz="2400" b="1" dirty="0" smtClean="0"/>
              <a:t>graph name </a:t>
            </a:r>
            <a:r>
              <a:rPr lang="en-US" sz="2400" dirty="0" smtClean="0"/>
              <a:t>– a URI that identifies your dataset (doesn’t need to dereference)</a:t>
            </a:r>
          </a:p>
          <a:p>
            <a:pPr marL="727200" indent="-457200">
              <a:buAutoNum type="arabicPeriod"/>
            </a:pPr>
            <a:r>
              <a:rPr lang="en-US" sz="2400" dirty="0"/>
              <a:t>Open </a:t>
            </a:r>
            <a:r>
              <a:rPr lang="en-US" sz="2400" dirty="0">
                <a:hlinkClick r:id="rId2"/>
              </a:rPr>
              <a:t>http://</a:t>
            </a:r>
            <a:r>
              <a:rPr lang="en-US" sz="2400" dirty="0" smtClean="0">
                <a:hlinkClick r:id="rId2"/>
              </a:rPr>
              <a:t>virtuoso.amp.ops.labs.vu.nl/conductor</a:t>
            </a:r>
            <a:r>
              <a:rPr lang="en-US" sz="2400" dirty="0" smtClean="0"/>
              <a:t> in your browser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Log in as </a:t>
            </a:r>
            <a:r>
              <a:rPr lang="en-US" sz="2400" b="1" dirty="0" smtClean="0"/>
              <a:t>dba/dba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Go to Linked Data -&gt; Quad Store Upload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Fill in your file, check “Create graph explicitly” and fill in your Named Graph IRI with that of step 3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Click </a:t>
            </a:r>
            <a:r>
              <a:rPr lang="en-US" sz="2400" b="1" dirty="0" smtClean="0"/>
              <a:t>upload</a:t>
            </a:r>
            <a:endParaRPr lang="en-US" sz="2400" b="1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 bwMode="auto">
          <a:xfrm>
            <a:off x="2" y="6453595"/>
            <a:ext cx="611188" cy="4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714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fld id="{B0CD6B2D-E675-D544-B9CE-F8DE5395A406}" type="slidenum">
              <a:rPr lang="nl-NL" sz="1200">
                <a:latin typeface="Calibri" charset="0"/>
                <a:cs typeface="Calibri" charset="0"/>
              </a:rPr>
              <a:pPr eaLnBrk="1" hangingPunct="1">
                <a:spcBef>
                  <a:spcPct val="20000"/>
                </a:spcBef>
              </a:pPr>
              <a:t>6</a:t>
            </a:fld>
            <a:endParaRPr lang="nl-NL" sz="1200" dirty="0">
              <a:latin typeface="Calibri" charset="0"/>
              <a:cs typeface="Calibri" charset="0"/>
            </a:endParaRPr>
          </a:p>
        </p:txBody>
      </p:sp>
      <p:sp>
        <p:nvSpPr>
          <p:cNvPr id="10" name="Driehoekje"/>
          <p:cNvSpPr/>
          <p:nvPr/>
        </p:nvSpPr>
        <p:spPr>
          <a:xfrm flipV="1">
            <a:off x="617540" y="1197770"/>
            <a:ext cx="192087" cy="107951"/>
          </a:xfrm>
          <a:prstGeom prst="triangle">
            <a:avLst/>
          </a:prstGeom>
          <a:solidFill>
            <a:srgbClr val="0089CF">
              <a:alpha val="89804"/>
            </a:srgbClr>
          </a:solidFill>
          <a:ln w="6350"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107504" y="116632"/>
            <a:ext cx="8928992" cy="1080000"/>
          </a:xfrm>
          <a:prstGeom prst="rect">
            <a:avLst/>
          </a:prstGeom>
          <a:solidFill>
            <a:srgbClr val="0089CF">
              <a:alpha val="89804"/>
            </a:srgbClr>
          </a:solidFill>
          <a:ln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txBody>
          <a:bodyPr lIns="288000" tIns="144000" rIns="72000" bIns="72000" anchor="ctr">
            <a:normAutofit/>
          </a:bodyPr>
          <a:lstStyle>
            <a:lvl1pPr algn="l" defTabSz="457200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200" kern="1200" cap="all" baseline="0">
                <a:solidFill>
                  <a:schemeClr val="bg1"/>
                </a:solidFill>
                <a:latin typeface="Calibri"/>
                <a:ea typeface="ＭＳ Ｐゴシック" charset="-128"/>
                <a:cs typeface="Arial Narrow Bold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9pPr>
          </a:lstStyle>
          <a:p>
            <a:r>
              <a:rPr lang="en-US" dirty="0" smtClean="0">
                <a:cs typeface="Calibri"/>
              </a:rPr>
              <a:t>Milestone 2 – data publication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30548506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endParaRPr lang="en-US" sz="2400" dirty="0" smtClean="0"/>
          </a:p>
          <a:p>
            <a:pPr marL="727200" indent="-457200">
              <a:buAutoNum type="arabicPeriod"/>
            </a:pPr>
            <a:r>
              <a:rPr lang="en-US" sz="2400" dirty="0" smtClean="0"/>
              <a:t>Go to </a:t>
            </a:r>
            <a:r>
              <a:rPr lang="en-US" sz="2400" dirty="0" smtClean="0">
                <a:hlinkClick r:id="rId2"/>
              </a:rPr>
              <a:t>http://yasgui.org</a:t>
            </a:r>
            <a:endParaRPr lang="en-US" sz="2400" dirty="0" smtClean="0"/>
          </a:p>
          <a:p>
            <a:pPr marL="727200" indent="-457200">
              <a:buAutoNum type="arabicPeriod"/>
            </a:pPr>
            <a:r>
              <a:rPr lang="en-US" sz="2400" dirty="0" smtClean="0"/>
              <a:t>Fill in the endpoint name </a:t>
            </a:r>
            <a:r>
              <a:rPr lang="en-US" sz="2400" dirty="0" smtClean="0">
                <a:hlinkClick r:id="rId3"/>
              </a:rPr>
              <a:t>http://virtuoso.amp.ops.labs.vu.nl/sparql</a:t>
            </a:r>
            <a:r>
              <a:rPr lang="en-US" sz="2400" dirty="0" smtClean="0"/>
              <a:t> </a:t>
            </a:r>
          </a:p>
          <a:p>
            <a:pPr marL="727200" indent="-457200">
              <a:buAutoNum type="arabicPeriod"/>
            </a:pPr>
            <a:r>
              <a:rPr lang="en-US" sz="2400" dirty="0"/>
              <a:t>Copy-paste the SPARQL query at </a:t>
            </a:r>
            <a:r>
              <a:rPr lang="en-US" sz="2400" dirty="0">
                <a:hlinkClick r:id="rId4"/>
              </a:rPr>
              <a:t>https://</a:t>
            </a:r>
            <a:r>
              <a:rPr lang="en-US" sz="2400" dirty="0" smtClean="0">
                <a:hlinkClick r:id="rId4"/>
              </a:rPr>
              <a:t>github.com/DocumentingHistory/linkeddata-practice/blob/master/sparql.rq</a:t>
            </a:r>
            <a:r>
              <a:rPr lang="en-US" sz="2400" dirty="0" smtClean="0"/>
              <a:t> and fill in your graph name in the FORM clause</a:t>
            </a:r>
          </a:p>
          <a:p>
            <a:pPr marL="727200" indent="-457200">
              <a:buAutoNum type="arabicPeriod"/>
            </a:pPr>
            <a:r>
              <a:rPr lang="en-US" sz="2400" dirty="0" smtClean="0"/>
              <a:t>Run the query and check if the results are correct</a:t>
            </a:r>
          </a:p>
          <a:p>
            <a:pPr marL="727200" indent="-457200">
              <a:buAutoNum type="arabicPeriod"/>
            </a:pPr>
            <a:r>
              <a:rPr lang="en-US" sz="2400" dirty="0"/>
              <a:t>Use the query at </a:t>
            </a:r>
            <a:r>
              <a:rPr lang="en-US" sz="2400" dirty="0">
                <a:hlinkClick r:id="rId5"/>
              </a:rPr>
              <a:t>https://</a:t>
            </a:r>
            <a:r>
              <a:rPr lang="en-US" sz="2400" dirty="0" smtClean="0">
                <a:hlinkClick r:id="rId5"/>
              </a:rPr>
              <a:t>github.com/DocumentingHistory/linkeddata-practice/blob/master/sparql-combine.rq</a:t>
            </a:r>
            <a:r>
              <a:rPr lang="en-US" sz="2400" dirty="0" smtClean="0"/>
              <a:t> to combine concepts in your dataset with those of </a:t>
            </a:r>
            <a:r>
              <a:rPr lang="en-US" sz="2400" smtClean="0"/>
              <a:t>DBpedia</a:t>
            </a:r>
            <a:endParaRPr lang="en-US" sz="2400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 bwMode="auto">
          <a:xfrm>
            <a:off x="2" y="6453595"/>
            <a:ext cx="611188" cy="4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714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fld id="{B0CD6B2D-E675-D544-B9CE-F8DE5395A406}" type="slidenum">
              <a:rPr lang="nl-NL" sz="1200">
                <a:latin typeface="Calibri" charset="0"/>
                <a:cs typeface="Calibri" charset="0"/>
              </a:rPr>
              <a:pPr eaLnBrk="1" hangingPunct="1">
                <a:spcBef>
                  <a:spcPct val="20000"/>
                </a:spcBef>
              </a:pPr>
              <a:t>7</a:t>
            </a:fld>
            <a:endParaRPr lang="nl-NL" sz="1200" dirty="0">
              <a:latin typeface="Calibri" charset="0"/>
              <a:cs typeface="Calibri" charset="0"/>
            </a:endParaRPr>
          </a:p>
        </p:txBody>
      </p:sp>
      <p:sp>
        <p:nvSpPr>
          <p:cNvPr id="10" name="Driehoekje"/>
          <p:cNvSpPr/>
          <p:nvPr/>
        </p:nvSpPr>
        <p:spPr>
          <a:xfrm flipV="1">
            <a:off x="617540" y="1197770"/>
            <a:ext cx="192087" cy="107951"/>
          </a:xfrm>
          <a:prstGeom prst="triangle">
            <a:avLst/>
          </a:prstGeom>
          <a:solidFill>
            <a:srgbClr val="0089CF">
              <a:alpha val="89804"/>
            </a:srgbClr>
          </a:solidFill>
          <a:ln w="6350"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107504" y="116632"/>
            <a:ext cx="8928992" cy="1080000"/>
          </a:xfrm>
          <a:prstGeom prst="rect">
            <a:avLst/>
          </a:prstGeom>
          <a:solidFill>
            <a:srgbClr val="0089CF">
              <a:alpha val="89804"/>
            </a:srgbClr>
          </a:solidFill>
          <a:ln>
            <a:noFill/>
          </a:ln>
          <a:effectLst>
            <a:outerShdw blurRad="50800" dist="38100" dir="5400000" algn="ctr" rotWithShape="0">
              <a:srgbClr val="A6A6A6">
                <a:alpha val="40000"/>
              </a:srgbClr>
            </a:outerShdw>
          </a:effectLst>
        </p:spPr>
        <p:txBody>
          <a:bodyPr lIns="288000" tIns="144000" rIns="72000" bIns="72000" anchor="ctr">
            <a:normAutofit/>
          </a:bodyPr>
          <a:lstStyle>
            <a:lvl1pPr algn="l" defTabSz="457200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200" kern="1200" cap="all" baseline="0">
                <a:solidFill>
                  <a:schemeClr val="bg1"/>
                </a:solidFill>
                <a:latin typeface="Calibri"/>
                <a:ea typeface="ＭＳ Ｐゴシック" charset="-128"/>
                <a:cs typeface="Arial Narrow Bold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Narrow Bold" charset="0"/>
                <a:ea typeface="ＭＳ Ｐゴシック" charset="-128"/>
              </a:defRPr>
            </a:lvl9pPr>
          </a:lstStyle>
          <a:p>
            <a:r>
              <a:rPr lang="en-US" dirty="0" smtClean="0">
                <a:cs typeface="Calibri"/>
              </a:rPr>
              <a:t>Milestone 3 – data querying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89833850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330</Words>
  <Application>Microsoft Macintosh PowerPoint</Application>
  <PresentationFormat>On-screen Show (4:3)</PresentationFormat>
  <Paragraphs>51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 Narrow Bold</vt:lpstr>
      <vt:lpstr>Calibri</vt:lpstr>
      <vt:lpstr>Calibri Light</vt:lpstr>
      <vt:lpstr>Lucida Grande</vt:lpstr>
      <vt:lpstr>ＭＳ Ｐゴシック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</cp:revision>
  <dcterms:created xsi:type="dcterms:W3CDTF">2016-09-02T12:01:33Z</dcterms:created>
  <dcterms:modified xsi:type="dcterms:W3CDTF">2016-09-02T12:35:43Z</dcterms:modified>
</cp:coreProperties>
</file>

<file path=docProps/thumbnail.jpeg>
</file>